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70" r:id="rId4"/>
    <p:sldId id="258" r:id="rId5"/>
    <p:sldId id="259" r:id="rId6"/>
    <p:sldId id="271" r:id="rId7"/>
    <p:sldId id="260" r:id="rId8"/>
    <p:sldId id="272" r:id="rId9"/>
    <p:sldId id="261" r:id="rId10"/>
    <p:sldId id="273" r:id="rId11"/>
    <p:sldId id="275" r:id="rId12"/>
    <p:sldId id="277" r:id="rId13"/>
    <p:sldId id="274" r:id="rId14"/>
    <p:sldId id="268" r:id="rId15"/>
    <p:sldId id="269" r:id="rId16"/>
    <p:sldId id="267" r:id="rId17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19"/>
      <p:bold r:id="rId20"/>
      <p:italic r:id="rId21"/>
      <p:boldItalic r:id="rId22"/>
    </p:embeddedFont>
    <p:embeddedFont>
      <p:font typeface="Montserrat" pitchFamily="2" charset="77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85"/>
    <p:restoredTop sz="94766"/>
  </p:normalViewPr>
  <p:slideViewPr>
    <p:cSldViewPr snapToGrid="0">
      <p:cViewPr varScale="1">
        <p:scale>
          <a:sx n="181" d="100"/>
          <a:sy n="181" d="100"/>
        </p:scale>
        <p:origin x="176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D2C1FBF4-5817-A7E1-C9E2-B08A468D0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>
            <a:extLst>
              <a:ext uri="{FF2B5EF4-FFF2-40B4-BE49-F238E27FC236}">
                <a16:creationId xmlns:a16="http://schemas.microsoft.com/office/drawing/2014/main" id="{16D048E4-9DC8-BBA3-D493-5D4E01DF25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>
            <a:extLst>
              <a:ext uri="{FF2B5EF4-FFF2-40B4-BE49-F238E27FC236}">
                <a16:creationId xmlns:a16="http://schemas.microsoft.com/office/drawing/2014/main" id="{15889B9B-4BAB-E6EC-329B-604BA8EB8A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915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BFBB60CC-BDF5-E79A-80B9-72DE3E88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788F9CAE-C41E-75EE-3782-CDF525BAB9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C0DAFA29-C0F5-E15B-2C90-01791AF63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668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240CD255-7540-E107-D7D6-44981E05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>
            <a:extLst>
              <a:ext uri="{FF2B5EF4-FFF2-40B4-BE49-F238E27FC236}">
                <a16:creationId xmlns:a16="http://schemas.microsoft.com/office/drawing/2014/main" id="{1851947A-9346-4CB8-76FF-E0480D1D90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>
            <a:extLst>
              <a:ext uri="{FF2B5EF4-FFF2-40B4-BE49-F238E27FC236}">
                <a16:creationId xmlns:a16="http://schemas.microsoft.com/office/drawing/2014/main" id="{01C9D4EA-8891-2C90-D570-EC5D224BD1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388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985715FD-2F34-B1AB-6D5E-42E02C6FD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>
            <a:extLst>
              <a:ext uri="{FF2B5EF4-FFF2-40B4-BE49-F238E27FC236}">
                <a16:creationId xmlns:a16="http://schemas.microsoft.com/office/drawing/2014/main" id="{9B2A1C08-4BB6-B18B-FF0A-A7D9B71CD1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>
            <a:extLst>
              <a:ext uri="{FF2B5EF4-FFF2-40B4-BE49-F238E27FC236}">
                <a16:creationId xmlns:a16="http://schemas.microsoft.com/office/drawing/2014/main" id="{6EA9CC38-00A1-6969-2265-413189B0CB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82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EF6CDEEC-1F97-EA38-9691-48A9CDDDE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>
            <a:extLst>
              <a:ext uri="{FF2B5EF4-FFF2-40B4-BE49-F238E27FC236}">
                <a16:creationId xmlns:a16="http://schemas.microsoft.com/office/drawing/2014/main" id="{AFB1123A-0715-9F6B-FC4A-F780B80B07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>
            <a:extLst>
              <a:ext uri="{FF2B5EF4-FFF2-40B4-BE49-F238E27FC236}">
                <a16:creationId xmlns:a16="http://schemas.microsoft.com/office/drawing/2014/main" id="{BBABFA15-304D-D786-917C-E37ED55D3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480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BDB8B566-1EF7-64A3-B2CF-4E1B0F22A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>
            <a:extLst>
              <a:ext uri="{FF2B5EF4-FFF2-40B4-BE49-F238E27FC236}">
                <a16:creationId xmlns:a16="http://schemas.microsoft.com/office/drawing/2014/main" id="{4457D076-6DE8-BF88-60C8-F51B6F415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>
            <a:extLst>
              <a:ext uri="{FF2B5EF4-FFF2-40B4-BE49-F238E27FC236}">
                <a16:creationId xmlns:a16="http://schemas.microsoft.com/office/drawing/2014/main" id="{9A8E8328-1CB8-A643-6C15-F47D1DC26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52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51BF428A-40BC-F819-4197-F3F5DB41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>
            <a:extLst>
              <a:ext uri="{FF2B5EF4-FFF2-40B4-BE49-F238E27FC236}">
                <a16:creationId xmlns:a16="http://schemas.microsoft.com/office/drawing/2014/main" id="{F21E28F7-C680-25E9-D3A0-437B28AC1F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>
            <a:extLst>
              <a:ext uri="{FF2B5EF4-FFF2-40B4-BE49-F238E27FC236}">
                <a16:creationId xmlns:a16="http://schemas.microsoft.com/office/drawing/2014/main" id="{5C1FD73F-25D7-2956-89E0-25E2A3286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1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33352" y="1184743"/>
            <a:ext cx="4010134" cy="2615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 err="1">
                <a:latin typeface="Montserrat" pitchFamily="2" charset="77"/>
              </a:rPr>
              <a:t>Програмна</a:t>
            </a:r>
            <a:r>
              <a:rPr lang="ru-RU" sz="2200" dirty="0">
                <a:latin typeface="Montserrat" pitchFamily="2" charset="77"/>
              </a:rPr>
              <a:t> система для </a:t>
            </a:r>
            <a:r>
              <a:rPr lang="ru-RU" sz="2200" dirty="0" err="1">
                <a:latin typeface="Montserrat" pitchFamily="2" charset="77"/>
              </a:rPr>
              <a:t>формування</a:t>
            </a:r>
            <a:r>
              <a:rPr lang="ru-RU" sz="2200" dirty="0">
                <a:latin typeface="Montserrat" pitchFamily="2" charset="77"/>
              </a:rPr>
              <a:t> </a:t>
            </a:r>
            <a:r>
              <a:rPr lang="ru-RU" sz="2200" dirty="0" err="1">
                <a:latin typeface="Montserrat" pitchFamily="2" charset="77"/>
              </a:rPr>
              <a:t>списків</a:t>
            </a:r>
            <a:r>
              <a:rPr lang="ru-RU" sz="2200" dirty="0">
                <a:latin typeface="Montserrat" pitchFamily="2" charset="77"/>
              </a:rPr>
              <a:t> </a:t>
            </a:r>
            <a:r>
              <a:rPr lang="ru-RU" sz="2200" dirty="0" err="1">
                <a:latin typeface="Montserrat" pitchFamily="2" charset="77"/>
              </a:rPr>
              <a:t>бажань</a:t>
            </a:r>
            <a:r>
              <a:rPr lang="ru-RU" sz="2200" dirty="0">
                <a:latin typeface="Montserrat" pitchFamily="2" charset="77"/>
              </a:rPr>
              <a:t> з </a:t>
            </a:r>
            <a:r>
              <a:rPr lang="ru-RU" sz="2200" dirty="0" err="1">
                <a:latin typeface="Montserrat" pitchFamily="2" charset="77"/>
              </a:rPr>
              <a:t>можливістю</a:t>
            </a:r>
            <a:r>
              <a:rPr lang="ru-RU" sz="2200" dirty="0">
                <a:latin typeface="Montserrat" pitchFamily="2" charset="77"/>
              </a:rPr>
              <a:t>	 </a:t>
            </a:r>
            <a:r>
              <a:rPr lang="ru-RU" sz="2200" dirty="0" err="1">
                <a:latin typeface="Montserrat" pitchFamily="2" charset="77"/>
              </a:rPr>
              <a:t>вибору</a:t>
            </a:r>
            <a:r>
              <a:rPr lang="ru-RU" sz="2200" dirty="0">
                <a:latin typeface="Montserrat" pitchFamily="2" charset="77"/>
              </a:rPr>
              <a:t> та </a:t>
            </a:r>
            <a:r>
              <a:rPr lang="ru-RU" sz="2200" dirty="0" err="1">
                <a:latin typeface="Montserrat" pitchFamily="2" charset="77"/>
              </a:rPr>
              <a:t>спільного</a:t>
            </a:r>
            <a:r>
              <a:rPr lang="ru-RU" sz="2200" dirty="0">
                <a:latin typeface="Montserrat" pitchFamily="2" charset="77"/>
              </a:rPr>
              <a:t> </a:t>
            </a:r>
            <a:r>
              <a:rPr lang="ru-RU" sz="2200" dirty="0" err="1">
                <a:latin typeface="Montserrat" pitchFamily="2" charset="77"/>
              </a:rPr>
              <a:t>дарування</a:t>
            </a:r>
            <a:r>
              <a:rPr lang="ru-RU" sz="2200" dirty="0">
                <a:latin typeface="Montserrat" pitchFamily="2" charset="77"/>
              </a:rPr>
              <a:t> </a:t>
            </a:r>
            <a:r>
              <a:rPr lang="ru-RU" sz="2200" dirty="0" err="1">
                <a:latin typeface="Montserrat" pitchFamily="2" charset="77"/>
              </a:rPr>
              <a:t>подарунків</a:t>
            </a:r>
            <a:r>
              <a:rPr lang="ru-RU" sz="2200" dirty="0">
                <a:latin typeface="Montserrat" pitchFamily="2" charset="77"/>
              </a:rPr>
              <a:t>. </a:t>
            </a:r>
            <a:r>
              <a:rPr lang="ru-RU" sz="2200" dirty="0" err="1">
                <a:latin typeface="Montserrat" pitchFamily="2" charset="77"/>
              </a:rPr>
              <a:t>Серверна</a:t>
            </a:r>
            <a:r>
              <a:rPr lang="ru-RU" sz="2200" dirty="0">
                <a:latin typeface="Montserrat" pitchFamily="2" charset="77"/>
              </a:rPr>
              <a:t> </a:t>
            </a:r>
            <a:r>
              <a:rPr lang="ru-RU" sz="2200" dirty="0" err="1">
                <a:latin typeface="Montserrat" pitchFamily="2" charset="77"/>
              </a:rPr>
              <a:t>частина</a:t>
            </a:r>
            <a:r>
              <a:rPr lang="ru-RU" sz="2200" dirty="0">
                <a:latin typeface="Montserrat" pitchFamily="2" charset="77"/>
              </a:rPr>
              <a:t> </a:t>
            </a:r>
            <a:endParaRPr sz="2200" dirty="0">
              <a:latin typeface="Montserrat" pitchFamily="2" charset="77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693422" y="4031311"/>
            <a:ext cx="6305590" cy="811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latin typeface="Montserrat" pitchFamily="2" charset="77"/>
              </a:rPr>
              <a:t>Вальтер Анна Антонівна</a:t>
            </a:r>
            <a:endParaRPr dirty="0">
              <a:latin typeface="Montserrat" pitchFamily="2" charset="77"/>
            </a:endParaRPr>
          </a:p>
          <a:p>
            <a:pPr marL="0" indent="0" algn="l"/>
            <a:r>
              <a:rPr lang="uk" dirty="0">
                <a:latin typeface="Montserrat" pitchFamily="2" charset="77"/>
              </a:rPr>
              <a:t>Керівник: ст. викл. М. С. </a:t>
            </a:r>
            <a:r>
              <a:rPr lang="ru-RU" dirty="0" err="1">
                <a:latin typeface="Montserrat" pitchFamily="2" charset="77"/>
              </a:rPr>
              <a:t>Широкопетлєва</a:t>
            </a:r>
            <a:endParaRPr lang="ru-RU" dirty="0">
              <a:latin typeface="Montserrat" pitchFamily="2" charset="77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3;p13">
            <a:extLst>
              <a:ext uri="{FF2B5EF4-FFF2-40B4-BE49-F238E27FC236}">
                <a16:creationId xmlns:a16="http://schemas.microsoft.com/office/drawing/2014/main" id="{220E8A6E-1DDE-2904-8459-F080FD23D95A}"/>
              </a:ext>
            </a:extLst>
          </p:cNvPr>
          <p:cNvSpPr txBox="1">
            <a:spLocks/>
          </p:cNvSpPr>
          <p:nvPr/>
        </p:nvSpPr>
        <p:spPr>
          <a:xfrm>
            <a:off x="3639131" y="4667771"/>
            <a:ext cx="1864376" cy="58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indent="0" algn="l"/>
            <a:r>
              <a:rPr lang="uk-UA" dirty="0"/>
              <a:t>13 червня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7F000CD9-B591-A395-6667-0EDBDDDC0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69C86C79-6138-B24F-E56D-E5BECAEDE3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0"/>
            <a:ext cx="8520600" cy="8257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algn="just"/>
            <a:r>
              <a:rPr lang="uk-UA" sz="3200" dirty="0">
                <a:effectLst/>
                <a:latin typeface="Montserrat" pitchFamily="2" charset="77"/>
              </a:rPr>
              <a:t>Діаграма пакетів серверної частини</a:t>
            </a:r>
          </a:p>
        </p:txBody>
      </p:sp>
      <p:pic>
        <p:nvPicPr>
          <p:cNvPr id="87" name="Google Shape;87;p16">
            <a:extLst>
              <a:ext uri="{FF2B5EF4-FFF2-40B4-BE49-F238E27FC236}">
                <a16:creationId xmlns:a16="http://schemas.microsoft.com/office/drawing/2014/main" id="{0F25B702-EFD1-4F0E-D271-0F21B28563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7A9ACF-39AD-A0C6-98B5-79C3E347F91C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2F1FBA-6D4B-8505-E7AC-F862ACEE79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52" y="740100"/>
            <a:ext cx="4750151" cy="4102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587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922AD027-18C4-E883-546D-6CC666CD4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20DF9EF3-7552-06B9-367C-7E8212A08E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err="1">
                <a:latin typeface="Montserrat" pitchFamily="2" charset="77"/>
              </a:rPr>
              <a:t>Діаграма</a:t>
            </a:r>
            <a:r>
              <a:rPr lang="ru-RU" sz="2400" dirty="0">
                <a:latin typeface="Montserrat" pitchFamily="2" charset="77"/>
              </a:rPr>
              <a:t> </a:t>
            </a:r>
            <a:r>
              <a:rPr lang="ru-RU" sz="2400" dirty="0" err="1">
                <a:latin typeface="Montserrat" pitchFamily="2" charset="77"/>
              </a:rPr>
              <a:t>послідовності</a:t>
            </a:r>
            <a:r>
              <a:rPr lang="ru-RU" sz="2400" dirty="0">
                <a:latin typeface="Montserrat" pitchFamily="2" charset="77"/>
              </a:rPr>
              <a:t> для </a:t>
            </a:r>
            <a:r>
              <a:rPr lang="ru-RU" sz="2400" dirty="0" err="1">
                <a:latin typeface="Montserrat" pitchFamily="2" charset="77"/>
              </a:rPr>
              <a:t>скрапінгу</a:t>
            </a:r>
            <a:r>
              <a:rPr lang="ru-RU" sz="2400" dirty="0">
                <a:latin typeface="Montserrat" pitchFamily="2" charset="77"/>
              </a:rPr>
              <a:t> веб-</a:t>
            </a:r>
            <a:r>
              <a:rPr lang="ru-RU" sz="2400" dirty="0" err="1">
                <a:latin typeface="Montserrat" pitchFamily="2" charset="77"/>
              </a:rPr>
              <a:t>сторінок</a:t>
            </a:r>
            <a:r>
              <a:rPr lang="ru-RU" sz="2400" dirty="0">
                <a:latin typeface="Montserrat" pitchFamily="2" charset="77"/>
              </a:rPr>
              <a:t> </a:t>
            </a:r>
            <a:endParaRPr sz="2400" dirty="0">
              <a:latin typeface="Montserrat" pitchFamily="2" charset="77"/>
            </a:endParaRPr>
          </a:p>
        </p:txBody>
      </p:sp>
      <p:pic>
        <p:nvPicPr>
          <p:cNvPr id="122" name="Google Shape;122;p21">
            <a:extLst>
              <a:ext uri="{FF2B5EF4-FFF2-40B4-BE49-F238E27FC236}">
                <a16:creationId xmlns:a16="http://schemas.microsoft.com/office/drawing/2014/main" id="{5CC41061-45DF-330F-C8BA-65110F97AE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AB8C29-AB82-8848-DEFA-A25AACBB894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7696F11-D56A-B123-E337-B48820F8F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09" y="885615"/>
            <a:ext cx="7083381" cy="33722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32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476328A4-E051-3AAE-1800-D18D3768A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>
            <a:extLst>
              <a:ext uri="{FF2B5EF4-FFF2-40B4-BE49-F238E27FC236}">
                <a16:creationId xmlns:a16="http://schemas.microsoft.com/office/drawing/2014/main" id="{7BE3A487-140B-D5B1-3235-E661981145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666" y="-25291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uk-UA" sz="2400" dirty="0">
                <a:solidFill>
                  <a:schemeClr val="tx1"/>
                </a:solidFill>
                <a:latin typeface="Montserrat" pitchFamily="2" charset="77"/>
              </a:rPr>
              <a:t>Програмна реалізація</a:t>
            </a:r>
            <a:endParaRPr sz="2400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5A2E18-F0B8-3118-CB63-931ECBC197D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CB689-BC91-2C6D-3FD1-6868F48C2F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3" b="7798"/>
          <a:stretch/>
        </p:blipFill>
        <p:spPr>
          <a:xfrm>
            <a:off x="223734" y="578381"/>
            <a:ext cx="1218204" cy="4140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C91C4F-47A5-4236-F401-D7FF76916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193" y="578381"/>
            <a:ext cx="3889165" cy="2244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E5F0A-57E3-3E0D-AB46-BCF6B843D3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932" b="9261"/>
          <a:stretch/>
        </p:blipFill>
        <p:spPr>
          <a:xfrm>
            <a:off x="4838848" y="2274851"/>
            <a:ext cx="4004045" cy="275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7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C34ED86D-D402-E071-1433-5F128927E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>
            <a:extLst>
              <a:ext uri="{FF2B5EF4-FFF2-40B4-BE49-F238E27FC236}">
                <a16:creationId xmlns:a16="http://schemas.microsoft.com/office/drawing/2014/main" id="{4A78B7A0-D26F-49DC-F0DF-C6B0CD903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10593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algn="just"/>
            <a:r>
              <a:rPr lang="ru-RU" sz="3200" dirty="0" err="1">
                <a:latin typeface="Montserrat" pitchFamily="2" charset="77"/>
              </a:rPr>
              <a:t>Тестування</a:t>
            </a:r>
            <a:r>
              <a:rPr lang="ru-RU" sz="3200" dirty="0">
                <a:latin typeface="Montserrat" pitchFamily="2" charset="77"/>
              </a:rPr>
              <a:t> </a:t>
            </a:r>
            <a:r>
              <a:rPr lang="ru-RU" sz="3200" dirty="0" err="1">
                <a:latin typeface="Montserrat" pitchFamily="2" charset="77"/>
              </a:rPr>
              <a:t>продуктивності</a:t>
            </a:r>
            <a:endParaRPr lang="ru-RU" sz="3200" dirty="0">
              <a:effectLst/>
              <a:latin typeface="Montserrat" pitchFamily="2" charset="77"/>
            </a:endParaRPr>
          </a:p>
        </p:txBody>
      </p:sp>
      <p:sp>
        <p:nvSpPr>
          <p:cNvPr id="128" name="Google Shape;128;p22">
            <a:extLst>
              <a:ext uri="{FF2B5EF4-FFF2-40B4-BE49-F238E27FC236}">
                <a16:creationId xmlns:a16="http://schemas.microsoft.com/office/drawing/2014/main" id="{06FA3D3B-6746-8F0D-A3C1-7999B72372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48528" y="956170"/>
            <a:ext cx="3425413" cy="492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14300" indent="0">
              <a:buNone/>
            </a:pPr>
            <a:r>
              <a:rPr lang="ru-RU" b="1" dirty="0" err="1">
                <a:latin typeface="Montserrat" pitchFamily="2" charset="77"/>
              </a:rPr>
              <a:t>Інструмент</a:t>
            </a:r>
            <a:r>
              <a:rPr lang="ru-RU" b="1" dirty="0">
                <a:latin typeface="Montserrat" pitchFamily="2" charset="77"/>
              </a:rPr>
              <a:t>: </a:t>
            </a:r>
            <a:r>
              <a:rPr lang="en-US" dirty="0">
                <a:latin typeface="Montserrat" pitchFamily="2" charset="77"/>
              </a:rPr>
              <a:t>Apache JMeter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9" name="Google Shape;129;p22">
            <a:extLst>
              <a:ext uri="{FF2B5EF4-FFF2-40B4-BE49-F238E27FC236}">
                <a16:creationId xmlns:a16="http://schemas.microsoft.com/office/drawing/2014/main" id="{85359EC3-4A87-FD18-67F0-94BF3CAC5A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15955D-2BC7-05DB-6A06-7FB043B5B5B8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sp>
        <p:nvSpPr>
          <p:cNvPr id="3" name="Google Shape;128;p22">
            <a:extLst>
              <a:ext uri="{FF2B5EF4-FFF2-40B4-BE49-F238E27FC236}">
                <a16:creationId xmlns:a16="http://schemas.microsoft.com/office/drawing/2014/main" id="{89D73949-2D9E-D18F-F33C-DEE5FB466540}"/>
              </a:ext>
            </a:extLst>
          </p:cNvPr>
          <p:cNvSpPr txBox="1">
            <a:spLocks/>
          </p:cNvSpPr>
          <p:nvPr/>
        </p:nvSpPr>
        <p:spPr>
          <a:xfrm>
            <a:off x="580781" y="956170"/>
            <a:ext cx="3361803" cy="154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Font typeface="Open Sans"/>
              <a:buNone/>
            </a:pPr>
            <a:r>
              <a:rPr lang="ru-RU" b="1" dirty="0">
                <a:latin typeface="Montserrat" pitchFamily="2" charset="77"/>
              </a:rPr>
              <a:t>Типи </a:t>
            </a:r>
            <a:r>
              <a:rPr lang="ru-RU" b="1" dirty="0" err="1">
                <a:latin typeface="Montserrat" pitchFamily="2" charset="77"/>
              </a:rPr>
              <a:t>тестування</a:t>
            </a:r>
            <a:r>
              <a:rPr lang="ru-RU" b="1" dirty="0">
                <a:latin typeface="Montserrat" pitchFamily="2" charset="77"/>
              </a:rPr>
              <a:t>: </a:t>
            </a:r>
          </a:p>
          <a:p>
            <a:r>
              <a:rPr lang="ru-RU" dirty="0" err="1">
                <a:latin typeface="Montserrat" pitchFamily="2" charset="77"/>
              </a:rPr>
              <a:t>Навантажувальне</a:t>
            </a:r>
            <a:endParaRPr lang="de-DE" dirty="0">
              <a:latin typeface="Montserrat" pitchFamily="2" charset="77"/>
            </a:endParaRPr>
          </a:p>
          <a:p>
            <a:r>
              <a:rPr lang="ru-RU" dirty="0" err="1">
                <a:latin typeface="Montserrat" pitchFamily="2" charset="77"/>
              </a:rPr>
              <a:t>Стрес-тестування</a:t>
            </a:r>
            <a:endParaRPr lang="de-DE" dirty="0">
              <a:latin typeface="Montserrat" pitchFamily="2" charset="77"/>
            </a:endParaRPr>
          </a:p>
          <a:p>
            <a:r>
              <a:rPr lang="ru-RU" dirty="0" err="1">
                <a:latin typeface="Montserrat" pitchFamily="2" charset="77"/>
              </a:rPr>
              <a:t>Тестування</a:t>
            </a:r>
            <a:r>
              <a:rPr lang="ru-RU" dirty="0">
                <a:latin typeface="Montserrat" pitchFamily="2" charset="77"/>
              </a:rPr>
              <a:t> </a:t>
            </a:r>
            <a:r>
              <a:rPr lang="ru-RU" dirty="0" err="1">
                <a:latin typeface="Montserrat" pitchFamily="2" charset="77"/>
              </a:rPr>
              <a:t>сплесків</a:t>
            </a:r>
            <a:endParaRPr lang="en-US" dirty="0">
              <a:latin typeface="Montserrat" pitchFamily="2" charset="77"/>
            </a:endParaRPr>
          </a:p>
          <a:p>
            <a:pPr marL="0" indent="0">
              <a:spcBef>
                <a:spcPts val="1500"/>
              </a:spcBef>
              <a:spcAft>
                <a:spcPts val="1200"/>
              </a:spcAft>
              <a:buFont typeface="Open Sans"/>
              <a:buNone/>
            </a:pPr>
            <a:endParaRPr lang="en-US" dirty="0">
              <a:latin typeface="Montserrat" pitchFamily="2" charset="7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135CE1-8AC4-54E7-450C-A34AB2C5B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811495"/>
              </p:ext>
            </p:extLst>
          </p:nvPr>
        </p:nvGraphicFramePr>
        <p:xfrm>
          <a:off x="1431893" y="2435233"/>
          <a:ext cx="6577574" cy="213499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1393447">
                  <a:extLst>
                    <a:ext uri="{9D8B030D-6E8A-4147-A177-3AD203B41FA5}">
                      <a16:colId xmlns:a16="http://schemas.microsoft.com/office/drawing/2014/main" val="3512411770"/>
                    </a:ext>
                  </a:extLst>
                </a:gridCol>
                <a:gridCol w="936264">
                  <a:extLst>
                    <a:ext uri="{9D8B030D-6E8A-4147-A177-3AD203B41FA5}">
                      <a16:colId xmlns:a16="http://schemas.microsoft.com/office/drawing/2014/main" val="1274815108"/>
                    </a:ext>
                  </a:extLst>
                </a:gridCol>
                <a:gridCol w="884249">
                  <a:extLst>
                    <a:ext uri="{9D8B030D-6E8A-4147-A177-3AD203B41FA5}">
                      <a16:colId xmlns:a16="http://schemas.microsoft.com/office/drawing/2014/main" val="710165552"/>
                    </a:ext>
                  </a:extLst>
                </a:gridCol>
                <a:gridCol w="832235">
                  <a:extLst>
                    <a:ext uri="{9D8B030D-6E8A-4147-A177-3AD203B41FA5}">
                      <a16:colId xmlns:a16="http://schemas.microsoft.com/office/drawing/2014/main" val="2932036027"/>
                    </a:ext>
                  </a:extLst>
                </a:gridCol>
                <a:gridCol w="1100976">
                  <a:extLst>
                    <a:ext uri="{9D8B030D-6E8A-4147-A177-3AD203B41FA5}">
                      <a16:colId xmlns:a16="http://schemas.microsoft.com/office/drawing/2014/main" val="2120687554"/>
                    </a:ext>
                  </a:extLst>
                </a:gridCol>
                <a:gridCol w="1430403">
                  <a:extLst>
                    <a:ext uri="{9D8B030D-6E8A-4147-A177-3AD203B41FA5}">
                      <a16:colId xmlns:a16="http://schemas.microsoft.com/office/drawing/2014/main" val="3970169732"/>
                    </a:ext>
                  </a:extLst>
                </a:gridCol>
              </a:tblGrid>
              <a:tr h="65902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Тип тестування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 Кількість користувачів 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Кількість запитів  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Середній час (мс)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Помилки (%)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Пропускна здатність (</a:t>
                      </a:r>
                      <a:r>
                        <a:rPr lang="uk-UA" sz="900" b="0" noProof="0" dirty="0" err="1">
                          <a:latin typeface="Montserrat" pitchFamily="2" charset="77"/>
                          <a:cs typeface="Times New Roman" panose="02020603050405020304" pitchFamily="18" charset="0"/>
                        </a:rPr>
                        <a:t>зап</a:t>
                      </a:r>
                      <a:r>
                        <a:rPr lang="uk-UA" sz="9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./</a:t>
                      </a:r>
                      <a:r>
                        <a:rPr lang="uk-UA" sz="900" b="0" noProof="0" dirty="0" err="1">
                          <a:latin typeface="Montserrat" pitchFamily="2" charset="77"/>
                          <a:cs typeface="Times New Roman" panose="02020603050405020304" pitchFamily="18" charset="0"/>
                        </a:rPr>
                        <a:t>сек</a:t>
                      </a:r>
                      <a:r>
                        <a:rPr lang="uk-UA" sz="9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) 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129347"/>
                  </a:ext>
                </a:extLst>
              </a:tr>
              <a:tr h="5040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dirty="0" err="1">
                          <a:latin typeface="Montserrat" pitchFamily="2" charset="77"/>
                        </a:rPr>
                        <a:t>Навантажувальне</a:t>
                      </a:r>
                      <a:endParaRPr lang="uk-UA" sz="900" noProof="0" dirty="0">
                        <a:latin typeface="Montserrat" pitchFamily="2" charset="7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15000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947448"/>
                  </a:ext>
                </a:extLst>
              </a:tr>
              <a:tr h="4859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dirty="0" err="1">
                          <a:latin typeface="Montserrat" pitchFamily="2" charset="77"/>
                        </a:rPr>
                        <a:t>Стрес-тестування</a:t>
                      </a:r>
                      <a:endParaRPr lang="uk-UA" sz="900" noProof="0" dirty="0">
                        <a:latin typeface="Montserrat" pitchFamily="2" charset="7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700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21000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610955"/>
                  </a:ext>
                </a:extLst>
              </a:tr>
              <a:tr h="4859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900" dirty="0" err="1">
                          <a:latin typeface="Montserrat" pitchFamily="2" charset="77"/>
                        </a:rPr>
                        <a:t>Тестування</a:t>
                      </a:r>
                      <a:r>
                        <a:rPr lang="ru-RU" sz="900" dirty="0">
                          <a:latin typeface="Montserrat" pitchFamily="2" charset="77"/>
                        </a:rPr>
                        <a:t> </a:t>
                      </a:r>
                      <a:r>
                        <a:rPr lang="ru-RU" sz="900" dirty="0" err="1">
                          <a:latin typeface="Montserrat" pitchFamily="2" charset="77"/>
                        </a:rPr>
                        <a:t>сплесків</a:t>
                      </a:r>
                      <a:endParaRPr lang="uk-UA" sz="900" noProof="0" dirty="0">
                        <a:latin typeface="Montserrat" pitchFamily="2" charset="7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9000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10130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518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729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27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>
                <a:effectLst/>
                <a:latin typeface="Montserrat" pitchFamily="2" charset="77"/>
              </a:rPr>
              <a:t>Модульне</a:t>
            </a:r>
            <a:r>
              <a:rPr lang="ru-RU" sz="3200" dirty="0">
                <a:effectLst/>
                <a:latin typeface="Montserrat" pitchFamily="2" charset="77"/>
              </a:rPr>
              <a:t> </a:t>
            </a:r>
            <a:r>
              <a:rPr lang="ru-RU" sz="3200" dirty="0" err="1">
                <a:effectLst/>
                <a:latin typeface="Montserrat" pitchFamily="2" charset="77"/>
              </a:rPr>
              <a:t>тестування</a:t>
            </a:r>
            <a:endParaRPr lang="ru-RU" sz="3200" dirty="0">
              <a:latin typeface="Montserrat" pitchFamily="2" charset="77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D948D-369C-B702-98D8-76BFF8794D1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sp>
        <p:nvSpPr>
          <p:cNvPr id="3" name="Google Shape;128;p22">
            <a:extLst>
              <a:ext uri="{FF2B5EF4-FFF2-40B4-BE49-F238E27FC236}">
                <a16:creationId xmlns:a16="http://schemas.microsoft.com/office/drawing/2014/main" id="{412B037D-684F-D1F1-771C-94188F2E2E1A}"/>
              </a:ext>
            </a:extLst>
          </p:cNvPr>
          <p:cNvSpPr txBox="1">
            <a:spLocks/>
          </p:cNvSpPr>
          <p:nvPr/>
        </p:nvSpPr>
        <p:spPr>
          <a:xfrm>
            <a:off x="429369" y="932315"/>
            <a:ext cx="4222143" cy="163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Font typeface="Open Sans"/>
              <a:buNone/>
            </a:pPr>
            <a:r>
              <a:rPr lang="ru-RU" sz="1600" b="1" dirty="0" err="1">
                <a:latin typeface="Montserrat" pitchFamily="2" charset="77"/>
              </a:rPr>
              <a:t>Інструменти</a:t>
            </a:r>
            <a:r>
              <a:rPr lang="ru-RU" sz="1600" b="1" dirty="0">
                <a:latin typeface="Montserrat" pitchFamily="2" charset="77"/>
              </a:rPr>
              <a:t>:</a:t>
            </a:r>
          </a:p>
          <a:p>
            <a:r>
              <a:rPr lang="en-US" sz="1600" dirty="0" err="1">
                <a:latin typeface="Montserrat" pitchFamily="2" charset="77"/>
              </a:rPr>
              <a:t>xUnit</a:t>
            </a:r>
            <a:endParaRPr lang="uk-UA" sz="1600" dirty="0">
              <a:latin typeface="Montserrat" pitchFamily="2" charset="77"/>
            </a:endParaRPr>
          </a:p>
          <a:p>
            <a:r>
              <a:rPr lang="en-US" sz="1600" dirty="0" err="1">
                <a:latin typeface="Montserrat" pitchFamily="2" charset="77"/>
              </a:rPr>
              <a:t>Moq</a:t>
            </a:r>
            <a:r>
              <a:rPr lang="en-US" sz="1600" dirty="0">
                <a:latin typeface="Montserrat" pitchFamily="2" charset="77"/>
              </a:rPr>
              <a:t>, </a:t>
            </a:r>
            <a:r>
              <a:rPr lang="en-US" sz="1600" dirty="0" err="1">
                <a:latin typeface="Montserrat" pitchFamily="2" charset="77"/>
              </a:rPr>
              <a:t>MockQueryable</a:t>
            </a:r>
            <a:endParaRPr lang="uk-UA" sz="1600" dirty="0">
              <a:latin typeface="Montserrat" pitchFamily="2" charset="77"/>
            </a:endParaRPr>
          </a:p>
          <a:p>
            <a:r>
              <a:rPr lang="en-US" sz="1600" dirty="0" err="1">
                <a:latin typeface="Montserrat" pitchFamily="2" charset="77"/>
              </a:rPr>
              <a:t>Nsubstitute</a:t>
            </a:r>
            <a:endParaRPr lang="uk-UA" sz="1600" dirty="0">
              <a:latin typeface="Montserrat" pitchFamily="2" charset="77"/>
            </a:endParaRPr>
          </a:p>
          <a:p>
            <a:r>
              <a:rPr lang="en-US" sz="1600" dirty="0" err="1">
                <a:latin typeface="Montserrat" pitchFamily="2" charset="77"/>
              </a:rPr>
              <a:t>FluentAssertions</a:t>
            </a:r>
            <a:endParaRPr lang="en-US" sz="1600" dirty="0">
              <a:latin typeface="Montserrat" pitchFamily="2" charset="77"/>
            </a:endParaRPr>
          </a:p>
          <a:p>
            <a:pPr marL="0" indent="0">
              <a:spcBef>
                <a:spcPts val="1500"/>
              </a:spcBef>
              <a:spcAft>
                <a:spcPts val="1200"/>
              </a:spcAft>
              <a:buFont typeface="Open Sans"/>
              <a:buNone/>
            </a:pPr>
            <a:endParaRPr lang="en-US" sz="1600" dirty="0"/>
          </a:p>
        </p:txBody>
      </p:sp>
      <p:sp>
        <p:nvSpPr>
          <p:cNvPr id="6" name="Google Shape;128;p22">
            <a:extLst>
              <a:ext uri="{FF2B5EF4-FFF2-40B4-BE49-F238E27FC236}">
                <a16:creationId xmlns:a16="http://schemas.microsoft.com/office/drawing/2014/main" id="{575A3ED8-D448-4106-C01E-551F420AC2AA}"/>
              </a:ext>
            </a:extLst>
          </p:cNvPr>
          <p:cNvSpPr txBox="1">
            <a:spLocks/>
          </p:cNvSpPr>
          <p:nvPr/>
        </p:nvSpPr>
        <p:spPr>
          <a:xfrm>
            <a:off x="429369" y="2641294"/>
            <a:ext cx="4222143" cy="75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ru-RU" sz="1600" b="1" dirty="0" err="1">
                <a:latin typeface="Montserrat" pitchFamily="2" charset="77"/>
              </a:rPr>
              <a:t>Підхід</a:t>
            </a:r>
            <a:r>
              <a:rPr lang="ru-RU" sz="1600" b="1" dirty="0">
                <a:latin typeface="Montserrat" pitchFamily="2" charset="77"/>
              </a:rPr>
              <a:t>:</a:t>
            </a:r>
            <a:r>
              <a:rPr lang="uk-UA" sz="1600" b="1" dirty="0">
                <a:latin typeface="Montserrat" pitchFamily="2" charset="77"/>
              </a:rPr>
              <a:t> </a:t>
            </a:r>
            <a:r>
              <a:rPr lang="en-US" sz="1600" dirty="0">
                <a:latin typeface="Montserrat" pitchFamily="2" charset="77"/>
              </a:rPr>
              <a:t>Arrange–Act–Assert</a:t>
            </a:r>
            <a:endParaRPr lang="ru-RU" sz="16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1EBED-C33E-9EAA-FD63-921BC61D4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988" y="743804"/>
            <a:ext cx="5237087" cy="360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ru-RU" sz="3200" dirty="0" err="1">
                <a:solidFill>
                  <a:schemeClr val="tx1"/>
                </a:solidFill>
                <a:latin typeface="Montserrat" pitchFamily="2" charset="77"/>
              </a:rPr>
              <a:t>Апробація</a:t>
            </a:r>
            <a:r>
              <a:rPr lang="uk" sz="3200" dirty="0">
                <a:solidFill>
                  <a:schemeClr val="tx1"/>
                </a:solidFill>
                <a:latin typeface="Montserrat" pitchFamily="2" charset="77"/>
              </a:rPr>
              <a:t> результатів </a:t>
            </a:r>
            <a:endParaRPr sz="3200" dirty="0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10B47-7B7A-16D3-B2F7-7BCD981C8FD9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  <p:pic>
        <p:nvPicPr>
          <p:cNvPr id="3" name="Picture 2" descr="A document with text on it&#10;&#10;Description automatically generated">
            <a:extLst>
              <a:ext uri="{FF2B5EF4-FFF2-40B4-BE49-F238E27FC236}">
                <a16:creationId xmlns:a16="http://schemas.microsoft.com/office/drawing/2014/main" id="{D9B6A26C-310B-5888-F731-BB9A1A31EC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0" b="7634"/>
          <a:stretch/>
        </p:blipFill>
        <p:spPr bwMode="auto">
          <a:xfrm>
            <a:off x="341197" y="619266"/>
            <a:ext cx="2856207" cy="3469776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document with text on it&#10;&#10;Description automatically generated">
            <a:extLst>
              <a:ext uri="{FF2B5EF4-FFF2-40B4-BE49-F238E27FC236}">
                <a16:creationId xmlns:a16="http://schemas.microsoft.com/office/drawing/2014/main" id="{2ED27BDB-4F8A-785A-AD00-7EC36D153E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t="4591" b="7444"/>
          <a:stretch/>
        </p:blipFill>
        <p:spPr bwMode="auto">
          <a:xfrm>
            <a:off x="3382675" y="620144"/>
            <a:ext cx="2787344" cy="348781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18B4E-8259-524D-A14F-7EECAAB50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290" y="739646"/>
            <a:ext cx="2281786" cy="322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solidFill>
                  <a:schemeClr val="tx1"/>
                </a:solidFill>
                <a:latin typeface="Montserrat" pitchFamily="2" charset="77"/>
              </a:rPr>
              <a:t>Висновки</a:t>
            </a:r>
            <a:endParaRPr sz="3200" dirty="0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  <p:sp>
        <p:nvSpPr>
          <p:cNvPr id="4" name="Google Shape;100;p18">
            <a:extLst>
              <a:ext uri="{FF2B5EF4-FFF2-40B4-BE49-F238E27FC236}">
                <a16:creationId xmlns:a16="http://schemas.microsoft.com/office/drawing/2014/main" id="{E8F38345-CECB-BC0B-AF54-DF8E39BD07A9}"/>
              </a:ext>
            </a:extLst>
          </p:cNvPr>
          <p:cNvSpPr txBox="1">
            <a:spLocks/>
          </p:cNvSpPr>
          <p:nvPr/>
        </p:nvSpPr>
        <p:spPr>
          <a:xfrm>
            <a:off x="311700" y="927279"/>
            <a:ext cx="8520600" cy="1455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uk-UA" sz="1400" dirty="0">
                <a:latin typeface="Montserrat" pitchFamily="2" charset="77"/>
              </a:rPr>
              <a:t>Досліджено предметну галузь та проаналізовано існуючі рішення</a:t>
            </a:r>
            <a:r>
              <a:rPr lang="de-DE" sz="1400" dirty="0">
                <a:latin typeface="Montserrat" pitchFamily="2" charset="77"/>
              </a:rPr>
              <a:t>.</a:t>
            </a:r>
            <a:endParaRPr lang="uk-UA" sz="1400" dirty="0">
              <a:latin typeface="Montserrat" pitchFamily="2" charset="77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uk-UA" sz="1400" dirty="0">
                <a:latin typeface="Montserrat" pitchFamily="2" charset="77"/>
              </a:rPr>
              <a:t>Сформовано вимоги до програмної системи взагалі та до серверної частини</a:t>
            </a:r>
            <a:r>
              <a:rPr lang="en-US" sz="1400" dirty="0">
                <a:latin typeface="Montserrat" pitchFamily="2" charset="77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uk-UA" sz="1400" dirty="0" err="1">
                <a:latin typeface="Montserrat" pitchFamily="2" charset="77"/>
              </a:rPr>
              <a:t>Спроєктовано</a:t>
            </a:r>
            <a:r>
              <a:rPr lang="uk-UA" sz="1400" dirty="0">
                <a:latin typeface="Montserrat" pitchFamily="2" charset="77"/>
              </a:rPr>
              <a:t> та реалізовано серверну частину</a:t>
            </a:r>
            <a:r>
              <a:rPr lang="de-DE" sz="1400" dirty="0">
                <a:latin typeface="Montserrat" pitchFamily="2" charset="77"/>
              </a:rPr>
              <a:t>.</a:t>
            </a:r>
            <a:endParaRPr lang="ru-RU" sz="1400" dirty="0">
              <a:latin typeface="Montserrat" pitchFamily="2" charset="77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uk-UA" sz="1400" dirty="0" err="1">
                <a:latin typeface="Montserrat" pitchFamily="2" charset="77"/>
              </a:rPr>
              <a:t>Протестовано</a:t>
            </a:r>
            <a:r>
              <a:rPr lang="uk-UA" sz="1400" dirty="0">
                <a:latin typeface="Montserrat" pitchFamily="2" charset="77"/>
              </a:rPr>
              <a:t> серверну частину, що відповідає вимогам поставленої задачі та вирішує виявлені проблеми у сфері дарування подарунків </a:t>
            </a:r>
            <a:r>
              <a:rPr lang="de-DE" sz="1400" dirty="0">
                <a:latin typeface="Montserrat" pitchFamily="2" charset="77"/>
              </a:rPr>
              <a:t>.</a:t>
            </a:r>
            <a:endParaRPr lang="ru-RU" sz="1400" dirty="0">
              <a:latin typeface="Montserrat" pitchFamily="2" charset="77"/>
            </a:endParaRPr>
          </a:p>
        </p:txBody>
      </p:sp>
      <p:sp>
        <p:nvSpPr>
          <p:cNvPr id="3" name="Google Shape;100;p18">
            <a:extLst>
              <a:ext uri="{FF2B5EF4-FFF2-40B4-BE49-F238E27FC236}">
                <a16:creationId xmlns:a16="http://schemas.microsoft.com/office/drawing/2014/main" id="{DE8F251C-420B-BBE7-EAE6-F51AE35B1CBF}"/>
              </a:ext>
            </a:extLst>
          </p:cNvPr>
          <p:cNvSpPr txBox="1">
            <a:spLocks/>
          </p:cNvSpPr>
          <p:nvPr/>
        </p:nvSpPr>
        <p:spPr>
          <a:xfrm>
            <a:off x="311700" y="2571750"/>
            <a:ext cx="8520600" cy="1644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 algn="just">
              <a:buNone/>
            </a:pPr>
            <a:r>
              <a:rPr lang="uk-UA" sz="1400" b="1" dirty="0">
                <a:latin typeface="Montserrat" pitchFamily="2" charset="77"/>
              </a:rPr>
              <a:t>Перспективи розвитку: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uk-UA" sz="1400" dirty="0">
                <a:latin typeface="Montserrat" pitchFamily="2" charset="77"/>
              </a:rPr>
              <a:t>впровадження механізмів монетизації через використання партнерських посилань на товари;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uk-UA" sz="1400" dirty="0">
                <a:latin typeface="Montserrat" pitchFamily="2" charset="77"/>
              </a:rPr>
              <a:t>розроблення персоналізованих рекомендацій подарунків;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uk-UA" sz="1400" dirty="0">
                <a:latin typeface="Montserrat" pitchFamily="2" charset="77"/>
              </a:rPr>
              <a:t>реалізація функціоналу створення команди дарувальників із підтримкою чату та механізмами голосування.</a:t>
            </a:r>
          </a:p>
        </p:txBody>
      </p:sp>
      <p:pic>
        <p:nvPicPr>
          <p:cNvPr id="6" name="Picture 5" descr="A qr code with black dots&#10;&#10;Description automatically generated">
            <a:extLst>
              <a:ext uri="{FF2B5EF4-FFF2-40B4-BE49-F238E27FC236}">
                <a16:creationId xmlns:a16="http://schemas.microsoft.com/office/drawing/2014/main" id="{4563F0B6-9AAE-7A62-BA3A-ED743EFFB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954" y="203982"/>
            <a:ext cx="984738" cy="9847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Montserrat" pitchFamily="2" charset="77"/>
              </a:rPr>
              <a:t>Мета роботи</a:t>
            </a:r>
            <a:endParaRPr sz="3200" dirty="0">
              <a:latin typeface="Montserrat" pitchFamily="2" charset="77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965715"/>
            <a:ext cx="7626963" cy="1809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uk-UA" sz="1900" dirty="0">
                <a:latin typeface="Montserrat" pitchFamily="2" charset="77"/>
                <a:ea typeface="Times New Roman" panose="02020603050405020304" pitchFamily="18" charset="0"/>
              </a:rPr>
              <a:t>Створити програмну систему, яка складається з двох частин: </a:t>
            </a:r>
            <a:endParaRPr lang="de-DE" sz="1900" dirty="0">
              <a:latin typeface="Montserrat" pitchFamily="2" charset="77"/>
              <a:ea typeface="Times New Roman" panose="02020603050405020304" pitchFamily="18" charset="0"/>
            </a:endParaRPr>
          </a:p>
          <a:p>
            <a:pPr marL="742950" indent="-285750" algn="just">
              <a:lnSpc>
                <a:spcPct val="150000"/>
              </a:lnSpc>
            </a:pPr>
            <a:r>
              <a:rPr lang="uk-UA" sz="1900" b="1" dirty="0">
                <a:latin typeface="Montserrat" pitchFamily="2" charset="77"/>
                <a:ea typeface="Times New Roman" panose="02020603050405020304" pitchFamily="18" charset="0"/>
              </a:rPr>
              <a:t>серверна</a:t>
            </a:r>
            <a:endParaRPr lang="de-DE" sz="1900" b="1" dirty="0">
              <a:latin typeface="Montserrat" pitchFamily="2" charset="77"/>
              <a:ea typeface="Times New Roman" panose="02020603050405020304" pitchFamily="18" charset="0"/>
            </a:endParaRPr>
          </a:p>
          <a:p>
            <a:pPr marL="742950" indent="-285750" algn="just">
              <a:lnSpc>
                <a:spcPct val="150000"/>
              </a:lnSpc>
            </a:pPr>
            <a:r>
              <a:rPr lang="uk-UA" sz="1900" b="1" dirty="0">
                <a:latin typeface="Montserrat" pitchFamily="2" charset="77"/>
                <a:ea typeface="Times New Roman" panose="02020603050405020304" pitchFamily="18" charset="0"/>
              </a:rPr>
              <a:t>клієнтська</a:t>
            </a:r>
            <a:endParaRPr lang="uk-UA" sz="1900" dirty="0">
              <a:latin typeface="Montserrat" pitchFamily="2" charset="77"/>
              <a:ea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endParaRPr lang="de-DE" sz="1900" dirty="0">
              <a:latin typeface="Montserrat" pitchFamily="2" charset="77"/>
              <a:ea typeface="Times New Roman" panose="02020603050405020304" pitchFamily="18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uk-UA" sz="1900" dirty="0">
                <a:latin typeface="Montserrat" pitchFamily="2" charset="77"/>
                <a:ea typeface="Times New Roman" panose="02020603050405020304" pitchFamily="18" charset="0"/>
              </a:rPr>
              <a:t>В даній роботі розглядається серверна частина.</a:t>
            </a:r>
            <a:endParaRPr lang="en-US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8D1DB08A-C9FD-E7F6-7A2B-42FCDA775753}"/>
              </a:ext>
            </a:extLst>
          </p:cNvPr>
          <p:cNvSpPr txBox="1">
            <a:spLocks/>
          </p:cNvSpPr>
          <p:nvPr/>
        </p:nvSpPr>
        <p:spPr>
          <a:xfrm>
            <a:off x="311701" y="2786434"/>
            <a:ext cx="7626962" cy="114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algn="just">
              <a:lnSpc>
                <a:spcPct val="150000"/>
              </a:lnSpc>
              <a:buNone/>
            </a:pPr>
            <a:r>
              <a:rPr lang="uk-UA" sz="6400" b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Метою роботи</a:t>
            </a:r>
            <a:r>
              <a:rPr lang="uk-UA" sz="6400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є </a:t>
            </a:r>
            <a:r>
              <a:rPr lang="uk-UA" sz="6400" dirty="0" err="1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проєктування</a:t>
            </a:r>
            <a:r>
              <a:rPr lang="uk-UA" sz="6400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 та створення серверної частини програмної системи для формування списків бажань з можливістю вибору та спільного дарування подарунків.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23EDE815-D23D-9D7A-258D-B1ACEEE73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>
            <a:extLst>
              <a:ext uri="{FF2B5EF4-FFF2-40B4-BE49-F238E27FC236}">
                <a16:creationId xmlns:a16="http://schemas.microsoft.com/office/drawing/2014/main" id="{D147A9A3-DFF7-B4E3-3A4F-1E7F44A0E1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>
                <a:latin typeface="Montserrat" pitchFamily="2" charset="77"/>
              </a:rPr>
              <a:t>Актуальність</a:t>
            </a:r>
            <a:r>
              <a:rPr lang="ru-RU" sz="3200" dirty="0">
                <a:latin typeface="Montserrat" pitchFamily="2" charset="77"/>
              </a:rPr>
              <a:t> теми</a:t>
            </a:r>
          </a:p>
        </p:txBody>
      </p:sp>
      <p:sp>
        <p:nvSpPr>
          <p:cNvPr id="72" name="Google Shape;72;p14">
            <a:extLst>
              <a:ext uri="{FF2B5EF4-FFF2-40B4-BE49-F238E27FC236}">
                <a16:creationId xmlns:a16="http://schemas.microsoft.com/office/drawing/2014/main" id="{B0CD02EE-C0B5-5BC3-DEBB-EBCB1E469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8925" y="962108"/>
            <a:ext cx="7736317" cy="2886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uk-UA" sz="1600" b="1" dirty="0">
                <a:latin typeface="Montserrat" pitchFamily="2" charset="77"/>
                <a:ea typeface="Times New Roman" panose="02020603050405020304" pitchFamily="18" charset="0"/>
              </a:rPr>
              <a:t>Проблеми у сфері дарування: </a:t>
            </a:r>
            <a:endParaRPr lang="de-DE" sz="1600" b="1" dirty="0">
              <a:latin typeface="Montserrat" pitchFamily="2" charset="77"/>
              <a:ea typeface="Times New Roman" panose="02020603050405020304" pitchFamily="18" charset="0"/>
            </a:endParaRPr>
          </a:p>
          <a:p>
            <a:pPr marL="742950" indent="-285750" algn="just">
              <a:lnSpc>
                <a:spcPct val="150000"/>
              </a:lnSpc>
            </a:pPr>
            <a:r>
              <a:rPr lang="uk-UA" sz="1600" dirty="0">
                <a:latin typeface="Montserrat" pitchFamily="2" charset="77"/>
                <a:ea typeface="Times New Roman" panose="02020603050405020304" pitchFamily="18" charset="0"/>
              </a:rPr>
              <a:t>невідповідність подарунків очікуванням</a:t>
            </a:r>
            <a:r>
              <a:rPr lang="de-DE" sz="1600" dirty="0">
                <a:latin typeface="Montserrat" pitchFamily="2" charset="77"/>
                <a:ea typeface="Times New Roman" panose="02020603050405020304" pitchFamily="18" charset="0"/>
              </a:rPr>
              <a:t>;</a:t>
            </a:r>
            <a:endParaRPr lang="uk-UA" sz="1600" dirty="0">
              <a:latin typeface="Montserrat" pitchFamily="2" charset="77"/>
              <a:ea typeface="Times New Roman" panose="02020603050405020304" pitchFamily="18" charset="0"/>
            </a:endParaRPr>
          </a:p>
          <a:p>
            <a:pPr marL="742950" indent="-285750" algn="just">
              <a:lnSpc>
                <a:spcPct val="150000"/>
              </a:lnSpc>
            </a:pPr>
            <a:r>
              <a:rPr lang="uk-UA" sz="1600" dirty="0">
                <a:latin typeface="Montserrat" pitchFamily="2" charset="77"/>
                <a:ea typeface="Times New Roman" panose="02020603050405020304" pitchFamily="18" charset="0"/>
              </a:rPr>
              <a:t>дублювання подарунків</a:t>
            </a:r>
            <a:r>
              <a:rPr lang="de-DE" sz="1600" dirty="0">
                <a:latin typeface="Montserrat" pitchFamily="2" charset="77"/>
                <a:ea typeface="Times New Roman" panose="02020603050405020304" pitchFamily="18" charset="0"/>
              </a:rPr>
              <a:t>;</a:t>
            </a:r>
          </a:p>
          <a:p>
            <a:pPr marL="742950" indent="-285750" algn="just">
              <a:lnSpc>
                <a:spcPct val="150000"/>
              </a:lnSpc>
            </a:pPr>
            <a:r>
              <a:rPr lang="uk-UA" sz="1600" dirty="0">
                <a:latin typeface="Montserrat" pitchFamily="2" charset="77"/>
                <a:ea typeface="Times New Roman" panose="02020603050405020304" pitchFamily="18" charset="0"/>
              </a:rPr>
              <a:t>складність координації</a:t>
            </a:r>
            <a:r>
              <a:rPr lang="de-DE" sz="1600" dirty="0">
                <a:latin typeface="Montserrat" pitchFamily="2" charset="77"/>
                <a:ea typeface="Times New Roman" panose="02020603050405020304" pitchFamily="18" charset="0"/>
              </a:rPr>
              <a:t>;</a:t>
            </a:r>
          </a:p>
          <a:p>
            <a:pPr marL="742950" indent="-285750" algn="just">
              <a:lnSpc>
                <a:spcPct val="150000"/>
              </a:lnSpc>
            </a:pPr>
            <a:r>
              <a:rPr lang="uk-UA" sz="1600" dirty="0">
                <a:latin typeface="Montserrat" pitchFamily="2" charset="77"/>
                <a:ea typeface="Times New Roman" panose="02020603050405020304" pitchFamily="18" charset="0"/>
              </a:rPr>
              <a:t>тривожність при виборі подарунків;</a:t>
            </a:r>
          </a:p>
          <a:p>
            <a:pPr marL="742950" indent="-285750" algn="just">
              <a:lnSpc>
                <a:spcPct val="150000"/>
              </a:lnSpc>
            </a:pPr>
            <a:r>
              <a:rPr lang="uk-UA" sz="1600" dirty="0">
                <a:latin typeface="Montserrat" pitchFamily="2" charset="77"/>
                <a:ea typeface="Times New Roman" panose="02020603050405020304" pitchFamily="18" charset="0"/>
              </a:rPr>
              <a:t>відсутність комплексного рішення з підтримкою спільного дарування.</a:t>
            </a:r>
            <a:endParaRPr lang="en-US" sz="1600" dirty="0"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  <p:pic>
        <p:nvPicPr>
          <p:cNvPr id="73" name="Google Shape;73;p14">
            <a:extLst>
              <a:ext uri="{FF2B5EF4-FFF2-40B4-BE49-F238E27FC236}">
                <a16:creationId xmlns:a16="http://schemas.microsoft.com/office/drawing/2014/main" id="{F71C74B5-8D2D-F67F-7BD0-BE145EFADB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B1BB35-CABB-1F2D-1E20-D06542B6A8D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29319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Montserrat" pitchFamily="2" charset="77"/>
              </a:rPr>
              <a:t>Аналіз існуючих рішень</a:t>
            </a:r>
            <a:endParaRPr sz="3200" dirty="0">
              <a:latin typeface="Montserrat" pitchFamily="2" charset="77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D27E8C-9FDB-9FD6-2387-647C67465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049414"/>
              </p:ext>
            </p:extLst>
          </p:nvPr>
        </p:nvGraphicFramePr>
        <p:xfrm>
          <a:off x="1303507" y="656590"/>
          <a:ext cx="7344548" cy="386517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{22838BEF-8BB2-4498-84A7-C5851F593DF1}</a:tableStyleId>
              </a:tblPr>
              <a:tblGrid>
                <a:gridCol w="2072736">
                  <a:extLst>
                    <a:ext uri="{9D8B030D-6E8A-4147-A177-3AD203B41FA5}">
                      <a16:colId xmlns:a16="http://schemas.microsoft.com/office/drawing/2014/main" val="3512411770"/>
                    </a:ext>
                  </a:extLst>
                </a:gridCol>
                <a:gridCol w="886411">
                  <a:extLst>
                    <a:ext uri="{9D8B030D-6E8A-4147-A177-3AD203B41FA5}">
                      <a16:colId xmlns:a16="http://schemas.microsoft.com/office/drawing/2014/main" val="1274815108"/>
                    </a:ext>
                  </a:extLst>
                </a:gridCol>
                <a:gridCol w="1006376">
                  <a:extLst>
                    <a:ext uri="{9D8B030D-6E8A-4147-A177-3AD203B41FA5}">
                      <a16:colId xmlns:a16="http://schemas.microsoft.com/office/drawing/2014/main" val="710165552"/>
                    </a:ext>
                  </a:extLst>
                </a:gridCol>
                <a:gridCol w="959723">
                  <a:extLst>
                    <a:ext uri="{9D8B030D-6E8A-4147-A177-3AD203B41FA5}">
                      <a16:colId xmlns:a16="http://schemas.microsoft.com/office/drawing/2014/main" val="2932036027"/>
                    </a:ext>
                  </a:extLst>
                </a:gridCol>
                <a:gridCol w="926399">
                  <a:extLst>
                    <a:ext uri="{9D8B030D-6E8A-4147-A177-3AD203B41FA5}">
                      <a16:colId xmlns:a16="http://schemas.microsoft.com/office/drawing/2014/main" val="2120687554"/>
                    </a:ext>
                  </a:extLst>
                </a:gridCol>
                <a:gridCol w="1492903">
                  <a:extLst>
                    <a:ext uri="{9D8B030D-6E8A-4147-A177-3AD203B41FA5}">
                      <a16:colId xmlns:a16="http://schemas.microsoft.com/office/drawing/2014/main" val="3970169732"/>
                    </a:ext>
                  </a:extLst>
                </a:gridCol>
              </a:tblGrid>
              <a:tr h="53200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Критерій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 Rewish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Wishpicks 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Wishrapp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GoWish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Höffly (розроблювана система) 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129347"/>
                  </a:ext>
                </a:extLst>
              </a:tr>
              <a:tr h="392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Необмежена кількість списків бажань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947448"/>
                  </a:ext>
                </a:extLst>
              </a:tr>
              <a:tr h="392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Налаштування різних рівнів доступу до списків бажань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610955"/>
                  </a:ext>
                </a:extLst>
              </a:tr>
              <a:tr h="4237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Доступ до публічних списків бажань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518719"/>
                  </a:ext>
                </a:extLst>
              </a:tr>
              <a:tr h="392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Механізм спільного дарування подарунків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409334"/>
                  </a:ext>
                </a:extLst>
              </a:tr>
              <a:tr h="392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Система резервування подарунків у реальному часі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538072"/>
                  </a:ext>
                </a:extLst>
              </a:tr>
              <a:tr h="392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Можливістю формування списків друзів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788575"/>
                  </a:ext>
                </a:extLst>
              </a:tr>
              <a:tr h="3922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Копіювання подарунків із публічних списків бажань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2448778"/>
                  </a:ext>
                </a:extLst>
              </a:tr>
              <a:tr h="532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uk-UA" sz="90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Автозаповнення опису подарунків за наданим посиланням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0" noProof="0" dirty="0">
                          <a:latin typeface="Montserrat" pitchFamily="2" charset="77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8625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6021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solidFill>
                  <a:schemeClr val="tx1"/>
                </a:solidFill>
                <a:latin typeface="Montserrat" pitchFamily="2" charset="77"/>
              </a:rPr>
              <a:t>Постановка задачі</a:t>
            </a:r>
            <a:endParaRPr sz="3200" dirty="0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sp>
        <p:nvSpPr>
          <p:cNvPr id="3" name="Google Shape;72;p14">
            <a:extLst>
              <a:ext uri="{FF2B5EF4-FFF2-40B4-BE49-F238E27FC236}">
                <a16:creationId xmlns:a16="http://schemas.microsoft.com/office/drawing/2014/main" id="{446BEE2E-7172-218F-4336-825F01CCD45E}"/>
              </a:ext>
            </a:extLst>
          </p:cNvPr>
          <p:cNvSpPr txBox="1">
            <a:spLocks/>
          </p:cNvSpPr>
          <p:nvPr/>
        </p:nvSpPr>
        <p:spPr>
          <a:xfrm>
            <a:off x="268925" y="1036863"/>
            <a:ext cx="7579012" cy="153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algn="just">
              <a:lnSpc>
                <a:spcPct val="150000"/>
              </a:lnSpc>
              <a:buNone/>
            </a:pPr>
            <a:r>
              <a:rPr lang="uk-UA" sz="1400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Необхідно </a:t>
            </a:r>
            <a:r>
              <a:rPr lang="uk-UA" sz="1400" b="1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спроектувати, реалізувати та протестувати програмну систему</a:t>
            </a:r>
            <a:r>
              <a:rPr lang="uk-UA" sz="1400" dirty="0">
                <a:solidFill>
                  <a:srgbClr val="000000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, зокрема, її серверну частину, що забезпечує створення та управління персоналізованими списками бажань, а також підтримує функціонал індивідуального та спільного дарування подарунків.</a:t>
            </a:r>
          </a:p>
        </p:txBody>
      </p:sp>
      <p:sp>
        <p:nvSpPr>
          <p:cNvPr id="4" name="Google Shape;72;p14">
            <a:extLst>
              <a:ext uri="{FF2B5EF4-FFF2-40B4-BE49-F238E27FC236}">
                <a16:creationId xmlns:a16="http://schemas.microsoft.com/office/drawing/2014/main" id="{27EF4664-9326-57D1-F652-1A1AC46FB995}"/>
              </a:ext>
            </a:extLst>
          </p:cNvPr>
          <p:cNvSpPr txBox="1">
            <a:spLocks/>
          </p:cNvSpPr>
          <p:nvPr/>
        </p:nvSpPr>
        <p:spPr>
          <a:xfrm>
            <a:off x="311700" y="2571751"/>
            <a:ext cx="7579012" cy="143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algn="just">
              <a:lnSpc>
                <a:spcPct val="150000"/>
              </a:lnSpc>
              <a:buNone/>
            </a:pPr>
            <a:r>
              <a:rPr lang="uk-UA" sz="1400" b="1" dirty="0">
                <a:solidFill>
                  <a:schemeClr val="tx1"/>
                </a:solidFill>
                <a:effectLst/>
                <a:latin typeface="Montserrat" pitchFamily="2" charset="77"/>
                <a:ea typeface="Times New Roman" panose="02020603050405020304" pitchFamily="18" charset="0"/>
              </a:rPr>
              <a:t>Функції системи:</a:t>
            </a:r>
          </a:p>
          <a:p>
            <a:pPr marL="628650" indent="-171450" algn="just">
              <a:lnSpc>
                <a:spcPct val="150000"/>
              </a:lnSpc>
              <a:buFontTx/>
              <a:buChar char="-"/>
            </a:pPr>
            <a:r>
              <a:rPr lang="uk-UA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керування обліковим записом</a:t>
            </a:r>
            <a:r>
              <a:rPr lang="de-DE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;</a:t>
            </a:r>
            <a:endParaRPr lang="uk-UA" sz="1100" dirty="0">
              <a:solidFill>
                <a:schemeClr val="tx1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628650" indent="-171450" algn="just">
              <a:lnSpc>
                <a:spcPct val="150000"/>
              </a:lnSpc>
              <a:buFontTx/>
              <a:buChar char="-"/>
            </a:pPr>
            <a:r>
              <a:rPr lang="uk-UA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керування списками бажань</a:t>
            </a:r>
            <a:r>
              <a:rPr lang="de-DE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;</a:t>
            </a:r>
            <a:endParaRPr lang="uk-UA" sz="1100" dirty="0">
              <a:solidFill>
                <a:schemeClr val="tx1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628650" indent="-171450" algn="just">
              <a:lnSpc>
                <a:spcPct val="150000"/>
              </a:lnSpc>
              <a:buFontTx/>
              <a:buChar char="-"/>
            </a:pPr>
            <a:r>
              <a:rPr lang="uk-UA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налаштування рівнів доступу до списків</a:t>
            </a:r>
            <a:r>
              <a:rPr lang="de-DE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;</a:t>
            </a:r>
            <a:endParaRPr lang="uk-UA" sz="1100" dirty="0">
              <a:solidFill>
                <a:schemeClr val="tx1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628650" indent="-171450" algn="just">
              <a:lnSpc>
                <a:spcPct val="150000"/>
              </a:lnSpc>
              <a:buFontTx/>
              <a:buChar char="-"/>
            </a:pPr>
            <a:r>
              <a:rPr lang="uk-UA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керування подарунками</a:t>
            </a:r>
            <a:r>
              <a:rPr lang="de-DE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;</a:t>
            </a:r>
            <a:endParaRPr lang="uk-UA" sz="1100" dirty="0">
              <a:solidFill>
                <a:schemeClr val="tx1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628650" indent="-171450" algn="just">
              <a:lnSpc>
                <a:spcPct val="150000"/>
              </a:lnSpc>
              <a:buFontTx/>
              <a:buChar char="-"/>
            </a:pPr>
            <a:endParaRPr lang="uk-UA" sz="1100" dirty="0">
              <a:solidFill>
                <a:schemeClr val="tx1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628650" indent="-171450" algn="just">
              <a:lnSpc>
                <a:spcPct val="150000"/>
              </a:lnSpc>
              <a:buFontTx/>
              <a:buChar char="-"/>
            </a:pPr>
            <a:r>
              <a:rPr lang="uk-UA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перегляд та фільтрація публічних списків бажань</a:t>
            </a:r>
            <a:r>
              <a:rPr lang="de-DE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;</a:t>
            </a:r>
            <a:endParaRPr lang="uk-UA" sz="1100" dirty="0">
              <a:solidFill>
                <a:schemeClr val="tx1"/>
              </a:solidFill>
              <a:latin typeface="Montserrat" pitchFamily="2" charset="77"/>
              <a:ea typeface="Times New Roman" panose="02020603050405020304" pitchFamily="18" charset="0"/>
            </a:endParaRPr>
          </a:p>
          <a:p>
            <a:pPr marL="628650" indent="-171450" algn="just">
              <a:lnSpc>
                <a:spcPct val="150000"/>
              </a:lnSpc>
              <a:buFontTx/>
              <a:buChar char="-"/>
            </a:pPr>
            <a:r>
              <a:rPr lang="uk-UA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колективне дарування подарунків</a:t>
            </a:r>
            <a:r>
              <a:rPr lang="de-DE" sz="1100" dirty="0">
                <a:solidFill>
                  <a:schemeClr val="tx1"/>
                </a:solidFill>
                <a:latin typeface="Montserrat" pitchFamily="2" charset="77"/>
                <a:ea typeface="Times New Roman" panose="02020603050405020304" pitchFamily="18" charset="0"/>
              </a:rPr>
              <a:t>;</a:t>
            </a:r>
            <a:endParaRPr lang="uk-UA" sz="1100" dirty="0">
              <a:solidFill>
                <a:schemeClr val="tx1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  <a:p>
            <a:pPr marL="628650" indent="-171450" algn="just">
              <a:lnSpc>
                <a:spcPct val="150000"/>
              </a:lnSpc>
              <a:buFontTx/>
              <a:buChar char="-"/>
            </a:pPr>
            <a:r>
              <a:rPr lang="uk-UA" sz="1100" dirty="0">
                <a:solidFill>
                  <a:schemeClr val="tx1"/>
                </a:solidFill>
                <a:latin typeface="Montserrat" pitchFamily="2" charset="77"/>
              </a:rPr>
              <a:t>соціальна взаємодія</a:t>
            </a:r>
            <a:r>
              <a:rPr lang="de-DE" sz="1100" dirty="0">
                <a:solidFill>
                  <a:schemeClr val="tx1"/>
                </a:solidFill>
                <a:latin typeface="Montserrat" pitchFamily="2" charset="77"/>
              </a:rPr>
              <a:t>;</a:t>
            </a:r>
            <a:endParaRPr lang="uk-UA" sz="1100" dirty="0">
              <a:solidFill>
                <a:schemeClr val="tx1"/>
              </a:solidFill>
              <a:effectLst/>
              <a:latin typeface="Montserrat" pitchFamily="2" charset="77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F77C5EE2-7EF0-DC76-4120-BF6AE63D0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A3CBF7A7-6D18-F1CA-750E-A52609414C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60214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>
                <a:solidFill>
                  <a:schemeClr val="tx1"/>
                </a:solidFill>
                <a:latin typeface="Montserrat" pitchFamily="2" charset="77"/>
              </a:rPr>
              <a:t>Use-Case</a:t>
            </a:r>
            <a:endParaRPr sz="3200" dirty="0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87" name="Google Shape;87;p16">
            <a:extLst>
              <a:ext uri="{FF2B5EF4-FFF2-40B4-BE49-F238E27FC236}">
                <a16:creationId xmlns:a16="http://schemas.microsoft.com/office/drawing/2014/main" id="{11780CA9-2C07-44AD-702D-9EE0712279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D81E2-C8EB-FB23-E969-910F3D53CDC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0DC13C34-0589-3567-2AB9-2A3FD2D79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75" y="705070"/>
            <a:ext cx="7743900" cy="417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05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319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>
                <a:latin typeface="Montserrat" pitchFamily="2" charset="77"/>
              </a:rPr>
              <a:t>Вибір технологій розробки </a:t>
            </a:r>
            <a:endParaRPr sz="3200" dirty="0">
              <a:latin typeface="Montserrat" pitchFamily="2" charset="77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B23B0-3238-0CF7-5B1F-0A6E2E05B724}"/>
              </a:ext>
            </a:extLst>
          </p:cNvPr>
          <p:cNvSpPr txBox="1"/>
          <p:nvPr/>
        </p:nvSpPr>
        <p:spPr>
          <a:xfrm>
            <a:off x="2286000" y="24183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847C8EA3-1458-8540-5DBE-726976FC5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099" y="829548"/>
            <a:ext cx="1059291" cy="1059291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1951BC9-51DA-1CBC-E601-B47F8A5D8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665" y="2105882"/>
            <a:ext cx="1722082" cy="791503"/>
          </a:xfrm>
          <a:prstGeom prst="rect">
            <a:avLst/>
          </a:prstGeom>
        </p:spPr>
      </p:pic>
      <p:pic>
        <p:nvPicPr>
          <p:cNvPr id="14" name="Picture 13" descr="A red and white logo&#10;&#10;Description automatically generated">
            <a:extLst>
              <a:ext uri="{FF2B5EF4-FFF2-40B4-BE49-F238E27FC236}">
                <a16:creationId xmlns:a16="http://schemas.microsoft.com/office/drawing/2014/main" id="{B611699D-072E-81BF-5450-DD99453D4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529" y="2163152"/>
            <a:ext cx="700930" cy="700930"/>
          </a:xfrm>
          <a:prstGeom prst="rect">
            <a:avLst/>
          </a:prstGeom>
        </p:spPr>
      </p:pic>
      <p:pic>
        <p:nvPicPr>
          <p:cNvPr id="16" name="Picture 15" descr="A blue letter m with a arrow pointing down&#10;&#10;Description automatically generated">
            <a:extLst>
              <a:ext uri="{FF2B5EF4-FFF2-40B4-BE49-F238E27FC236}">
                <a16:creationId xmlns:a16="http://schemas.microsoft.com/office/drawing/2014/main" id="{7E19A008-85B1-4E24-EB84-9C6C927F2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175" y="3312966"/>
            <a:ext cx="827101" cy="827101"/>
          </a:xfrm>
          <a:prstGeom prst="rect">
            <a:avLst/>
          </a:prstGeom>
        </p:spPr>
      </p:pic>
      <p:pic>
        <p:nvPicPr>
          <p:cNvPr id="18" name="Picture 17" descr="A blue whale with a blue tail and a blue box on it&#10;&#10;Description automatically generated">
            <a:extLst>
              <a:ext uri="{FF2B5EF4-FFF2-40B4-BE49-F238E27FC236}">
                <a16:creationId xmlns:a16="http://schemas.microsoft.com/office/drawing/2014/main" id="{DF4D63E8-6766-1A62-81E5-026CDBBC81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0840" y="3255656"/>
            <a:ext cx="961550" cy="961550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C8B83AF2-B8E7-A237-F23E-3E0D71EC67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6094" y="3231159"/>
            <a:ext cx="1654202" cy="827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blue circle with a black arrow in it&#10;&#10;Description automatically generated">
            <a:extLst>
              <a:ext uri="{FF2B5EF4-FFF2-40B4-BE49-F238E27FC236}">
                <a16:creationId xmlns:a16="http://schemas.microsoft.com/office/drawing/2014/main" id="{6422644D-FB0E-BE95-AC5B-AB2725E6C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0476" y="2148195"/>
            <a:ext cx="749190" cy="749190"/>
          </a:xfrm>
          <a:prstGeom prst="rect">
            <a:avLst/>
          </a:prstGeom>
        </p:spPr>
      </p:pic>
      <p:pic>
        <p:nvPicPr>
          <p:cNvPr id="24" name="Picture 23" descr="A purple square with white text and blue circle&#10;&#10;Description automatically generated">
            <a:extLst>
              <a:ext uri="{FF2B5EF4-FFF2-40B4-BE49-F238E27FC236}">
                <a16:creationId xmlns:a16="http://schemas.microsoft.com/office/drawing/2014/main" id="{24F2CE3F-1B72-C6DC-61DF-6E0D4ABAEA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9546" y="1008729"/>
            <a:ext cx="700930" cy="700930"/>
          </a:xfrm>
          <a:prstGeom prst="rect">
            <a:avLst/>
          </a:prstGeom>
        </p:spPr>
      </p:pic>
      <p:pic>
        <p:nvPicPr>
          <p:cNvPr id="26" name="Picture 25" descr="A colorful logo with white text&#10;&#10;Description automatically generated">
            <a:extLst>
              <a:ext uri="{FF2B5EF4-FFF2-40B4-BE49-F238E27FC236}">
                <a16:creationId xmlns:a16="http://schemas.microsoft.com/office/drawing/2014/main" id="{CADA3079-B293-4707-04D9-81B7536A8E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9551" y="928906"/>
            <a:ext cx="793087" cy="793087"/>
          </a:xfrm>
          <a:prstGeom prst="rect">
            <a:avLst/>
          </a:prstGeom>
        </p:spPr>
      </p:pic>
      <p:pic>
        <p:nvPicPr>
          <p:cNvPr id="28" name="Picture 27" descr="A purple hexagon with a white letter c and a hashtag&#10;&#10;Description automatically generated">
            <a:extLst>
              <a:ext uri="{FF2B5EF4-FFF2-40B4-BE49-F238E27FC236}">
                <a16:creationId xmlns:a16="http://schemas.microsoft.com/office/drawing/2014/main" id="{7541BE87-F75C-F9D7-1385-6547311952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963" y="823076"/>
            <a:ext cx="1106501" cy="1106501"/>
          </a:xfrm>
          <a:prstGeom prst="rect">
            <a:avLst/>
          </a:prstGeom>
        </p:spPr>
      </p:pic>
      <p:pic>
        <p:nvPicPr>
          <p:cNvPr id="30" name="Picture 29" descr="A red white and blue logo&#10;&#10;Description automatically generated">
            <a:extLst>
              <a:ext uri="{FF2B5EF4-FFF2-40B4-BE49-F238E27FC236}">
                <a16:creationId xmlns:a16="http://schemas.microsoft.com/office/drawing/2014/main" id="{F7C3D8C7-47F7-294D-433D-AB954A9FE4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8683" y="2084585"/>
            <a:ext cx="812800" cy="812800"/>
          </a:xfrm>
          <a:prstGeom prst="rect">
            <a:avLst/>
          </a:prstGeom>
        </p:spPr>
      </p:pic>
      <p:pic>
        <p:nvPicPr>
          <p:cNvPr id="17" name="Picture 2" descr="Firebase Brand Guidelines">
            <a:extLst>
              <a:ext uri="{FF2B5EF4-FFF2-40B4-BE49-F238E27FC236}">
                <a16:creationId xmlns:a16="http://schemas.microsoft.com/office/drawing/2014/main" id="{7A1BE238-FA13-2F79-C004-8B1C022F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91065"/>
            <a:ext cx="991315" cy="99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greSQL Logos &amp; Icons – Download PNG, SVG Files">
            <a:extLst>
              <a:ext uri="{FF2B5EF4-FFF2-40B4-BE49-F238E27FC236}">
                <a16:creationId xmlns:a16="http://schemas.microsoft.com/office/drawing/2014/main" id="{FE6EF59C-EA42-A469-13A2-0EED7E54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55" y="926246"/>
            <a:ext cx="841315" cy="79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9174E6C8-AD14-E90F-0E5B-1A75DD128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>
            <a:extLst>
              <a:ext uri="{FF2B5EF4-FFF2-40B4-BE49-F238E27FC236}">
                <a16:creationId xmlns:a16="http://schemas.microsoft.com/office/drawing/2014/main" id="{957E5CD9-86B9-462F-0136-FF2E08166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925" y="229374"/>
            <a:ext cx="8520600" cy="1144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r>
              <a:rPr lang="uk-UA" sz="3200" dirty="0">
                <a:latin typeface="Montserrat" pitchFamily="2" charset="77"/>
              </a:rPr>
              <a:t>Діаграма розгортання програмної системи</a:t>
            </a:r>
          </a:p>
        </p:txBody>
      </p:sp>
      <p:pic>
        <p:nvPicPr>
          <p:cNvPr id="87" name="Google Shape;87;p16">
            <a:extLst>
              <a:ext uri="{FF2B5EF4-FFF2-40B4-BE49-F238E27FC236}">
                <a16:creationId xmlns:a16="http://schemas.microsoft.com/office/drawing/2014/main" id="{2E62EE44-5866-159C-6CA6-8F5E294E58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17C295-2BED-7598-BF5F-5EA19CD31AE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3" name="Picture 2" descr="A diagram of a computer application server&#10;&#10;Description automatically generated">
            <a:extLst>
              <a:ext uri="{FF2B5EF4-FFF2-40B4-BE49-F238E27FC236}">
                <a16:creationId xmlns:a16="http://schemas.microsoft.com/office/drawing/2014/main" id="{87141370-2E95-5669-92A6-7AB3E742FD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94" y="1007651"/>
            <a:ext cx="6119495" cy="3718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359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2022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just"/>
            <a:r>
              <a:rPr lang="uk-UA" sz="3200" dirty="0">
                <a:effectLst/>
                <a:latin typeface="Montserrat" pitchFamily="2" charset="77"/>
              </a:rPr>
              <a:t>Архітектура серверної частини</a:t>
            </a:r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257249"/>
            <a:ext cx="8520600" cy="31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uk-UA" b="1" dirty="0">
                <a:effectLst/>
                <a:latin typeface="Montserrat" pitchFamily="2" charset="77"/>
              </a:rPr>
              <a:t>Архітектура</a:t>
            </a:r>
            <a:r>
              <a:rPr lang="ru-RU" b="1" dirty="0">
                <a:effectLst/>
                <a:latin typeface="Montserrat" pitchFamily="2" charset="77"/>
              </a:rPr>
              <a:t>: </a:t>
            </a:r>
            <a:r>
              <a:rPr lang="en-US" dirty="0">
                <a:effectLst/>
                <a:latin typeface="Montserrat" pitchFamily="2" charset="77"/>
              </a:rPr>
              <a:t>DDD (Domain-Driven Design) </a:t>
            </a:r>
            <a:r>
              <a:rPr lang="uk-UA" dirty="0">
                <a:effectLst/>
                <a:latin typeface="Montserrat" pitchFamily="2" charset="77"/>
              </a:rPr>
              <a:t>із 4 рівнями</a:t>
            </a:r>
            <a:r>
              <a:rPr lang="ru-RU" dirty="0">
                <a:effectLst/>
                <a:latin typeface="Montserrat" pitchFamily="2" charset="7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Montserrat" pitchFamily="2" charset="77"/>
              </a:rPr>
              <a:t>Presentation - </a:t>
            </a:r>
            <a:r>
              <a:rPr lang="uk-UA" dirty="0">
                <a:effectLst/>
                <a:latin typeface="Montserrat" pitchFamily="2" charset="77"/>
              </a:rPr>
              <a:t>обробка запитів</a:t>
            </a:r>
            <a:r>
              <a:rPr lang="ru-RU" dirty="0">
                <a:effectLst/>
                <a:latin typeface="Montserrat" pitchFamily="2" charset="77"/>
              </a:rPr>
              <a:t>, </a:t>
            </a:r>
            <a:r>
              <a:rPr lang="en-US" dirty="0">
                <a:effectLst/>
                <a:latin typeface="Montserrat" pitchFamily="2" charset="77"/>
              </a:rPr>
              <a:t>API;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Montserrat" pitchFamily="2" charset="77"/>
              </a:rPr>
              <a:t>Application - CQRS;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Montserrat" pitchFamily="2" charset="77"/>
              </a:rPr>
              <a:t>Domain - </a:t>
            </a:r>
            <a:r>
              <a:rPr lang="uk-UA" dirty="0">
                <a:effectLst/>
                <a:latin typeface="Montserrat" pitchFamily="2" charset="77"/>
              </a:rPr>
              <a:t>основні доменні моделі </a:t>
            </a:r>
            <a:r>
              <a:rPr lang="ru-RU" dirty="0">
                <a:effectLst/>
                <a:latin typeface="Montserrat" pitchFamily="2" charset="77"/>
              </a:rPr>
              <a:t>та правила;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Montserrat" pitchFamily="2" charset="77"/>
              </a:rPr>
              <a:t>Infrastructure - </a:t>
            </a:r>
            <a:r>
              <a:rPr lang="ru-RU" dirty="0">
                <a:effectLst/>
                <a:latin typeface="Montserrat" pitchFamily="2" charset="77"/>
              </a:rPr>
              <a:t>робота з базою </a:t>
            </a:r>
            <a:r>
              <a:rPr lang="ru-RU" dirty="0" err="1">
                <a:effectLst/>
                <a:latin typeface="Montserrat" pitchFamily="2" charset="77"/>
              </a:rPr>
              <a:t>даних</a:t>
            </a:r>
            <a:r>
              <a:rPr lang="ru-RU" dirty="0">
                <a:effectLst/>
                <a:latin typeface="Montserrat" pitchFamily="2" charset="77"/>
              </a:rPr>
              <a:t>;</a:t>
            </a:r>
            <a:br>
              <a:rPr lang="ru-RU" dirty="0">
                <a:effectLst/>
                <a:latin typeface="Montserrat" pitchFamily="2" charset="77"/>
              </a:rPr>
            </a:br>
            <a:endParaRPr lang="ru-RU" dirty="0">
              <a:effectLst/>
              <a:latin typeface="Montserrat" pitchFamily="2" charset="77"/>
            </a:endParaRPr>
          </a:p>
          <a:p>
            <a:pPr marL="114300" indent="0">
              <a:buNone/>
            </a:pPr>
            <a:r>
              <a:rPr lang="uk-UA" b="1" dirty="0">
                <a:effectLst/>
                <a:latin typeface="Montserrat" pitchFamily="2" charset="77"/>
              </a:rPr>
              <a:t>База даних: </a:t>
            </a:r>
            <a:r>
              <a:rPr lang="uk-UA" dirty="0" err="1">
                <a:effectLst/>
                <a:latin typeface="Montserrat" pitchFamily="2" charset="77"/>
              </a:rPr>
              <a:t>PostgreSQL</a:t>
            </a:r>
            <a:endParaRPr lang="uk-UA" dirty="0">
              <a:effectLst/>
              <a:latin typeface="Montserrat" pitchFamily="2" charset="77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Шаблон презентації кваліфікаційної роботи магістрів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кваліфікаційної роботи магістрів</Template>
  <TotalTime>3040</TotalTime>
  <Words>499</Words>
  <Application>Microsoft Macintosh PowerPoint</Application>
  <PresentationFormat>On-screen Show (16:9)</PresentationFormat>
  <Paragraphs>159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Economica</vt:lpstr>
      <vt:lpstr>Open Sans</vt:lpstr>
      <vt:lpstr>Arial</vt:lpstr>
      <vt:lpstr>Montserrat</vt:lpstr>
      <vt:lpstr>Times New Roman</vt:lpstr>
      <vt:lpstr>Шаблон презентації кваліфікаційної роботи магістрів</vt:lpstr>
      <vt:lpstr>Програмна система для формування списків бажань з можливістю  вибору та спільного дарування подарунків. Серверна частина </vt:lpstr>
      <vt:lpstr>Мета роботи</vt:lpstr>
      <vt:lpstr>Актуальність теми</vt:lpstr>
      <vt:lpstr>Аналіз існуючих рішень</vt:lpstr>
      <vt:lpstr>Постановка задачі</vt:lpstr>
      <vt:lpstr>Use-Case</vt:lpstr>
      <vt:lpstr>Вибір технологій розробки </vt:lpstr>
      <vt:lpstr>Діаграма розгортання програмної системи</vt:lpstr>
      <vt:lpstr>Архітектура серверної частини</vt:lpstr>
      <vt:lpstr>Діаграма пакетів серверної частини</vt:lpstr>
      <vt:lpstr>Діаграма послідовності для скрапінгу веб-сторінок </vt:lpstr>
      <vt:lpstr>Програмна реалізація</vt:lpstr>
      <vt:lpstr>Тестування продуктивності</vt:lpstr>
      <vt:lpstr>Модульне тестування</vt:lpstr>
      <vt:lpstr>Апробація результатів </vt:lpstr>
      <vt:lpstr>Висновки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Програмна система для формування списків бажань з можливістю  вибору та спільного дарування подарунків. Серверна частина</dc:title>
  <dc:creator>Anna Valter</dc:creator>
  <cp:lastModifiedBy>Anna Valter</cp:lastModifiedBy>
  <cp:revision>31</cp:revision>
  <dcterms:created xsi:type="dcterms:W3CDTF">2025-06-03T10:50:22Z</dcterms:created>
  <dcterms:modified xsi:type="dcterms:W3CDTF">2025-06-11T10:35:32Z</dcterms:modified>
</cp:coreProperties>
</file>